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3"/>
  </p:notesMasterIdLst>
  <p:sldIdLst>
    <p:sldId id="256" r:id="rId2"/>
    <p:sldId id="297" r:id="rId3"/>
    <p:sldId id="258" r:id="rId4"/>
    <p:sldId id="298" r:id="rId5"/>
    <p:sldId id="302" r:id="rId6"/>
    <p:sldId id="303" r:id="rId7"/>
    <p:sldId id="304" r:id="rId8"/>
    <p:sldId id="305" r:id="rId9"/>
    <p:sldId id="307" r:id="rId10"/>
    <p:sldId id="306" r:id="rId11"/>
    <p:sldId id="308" r:id="rId12"/>
  </p:sldIdLst>
  <p:sldSz cx="9144000" cy="5143500" type="screen16x9"/>
  <p:notesSz cx="6858000" cy="9144000"/>
  <p:embeddedFontLst>
    <p:embeddedFont>
      <p:font typeface="Exo 2" panose="020B0604020202020204" charset="0"/>
      <p:regular r:id="rId14"/>
      <p:bold r:id="rId15"/>
      <p:italic r:id="rId16"/>
      <p:boldItalic r:id="rId17"/>
    </p:embeddedFon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Roboto Condensed Light" panose="020B0604020202020204" charset="0"/>
      <p:regular r:id="rId22"/>
      <p:bold r:id="rId23"/>
      <p:italic r:id="rId24"/>
      <p:boldItalic r:id="rId25"/>
    </p:embeddedFont>
    <p:embeddedFont>
      <p:font typeface="Squada One" panose="020B0604020202020204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5274"/>
    <a:srgbClr val="BBB2B7"/>
    <a:srgbClr val="E1DBE2"/>
    <a:srgbClr val="71656E"/>
    <a:srgbClr val="FFFFFF"/>
    <a:srgbClr val="F4F7FF"/>
    <a:srgbClr val="E5FEFF"/>
    <a:srgbClr val="DADAF7"/>
    <a:srgbClr val="FCFCFF"/>
    <a:srgbClr val="DA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81F9AA-FC9A-4B62-A2AC-09BB0D3B67A7}">
  <a:tblStyle styleId="{DC81F9AA-FC9A-4B62-A2AC-09BB0D3B67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37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0817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8326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8990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436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336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70" r:id="rId4"/>
    <p:sldLayoutId id="2147483671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systems.ai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658368" y="1393699"/>
            <a:ext cx="7790688" cy="11780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600" dirty="0">
                <a:solidFill>
                  <a:srgbClr val="425274"/>
                </a:solidFill>
              </a:rPr>
              <a:t>-</a:t>
            </a:r>
            <a:r>
              <a:rPr lang="en-US" sz="3600" dirty="0">
                <a:solidFill>
                  <a:srgbClr val="434343"/>
                </a:solidFill>
              </a:rPr>
              <a:t> </a:t>
            </a:r>
            <a:r>
              <a:rPr lang="en-US" sz="2800" dirty="0">
                <a:solidFill>
                  <a:srgbClr val="425274"/>
                </a:solidFill>
              </a:rPr>
              <a:t>Web platform</a:t>
            </a:r>
            <a:r>
              <a:rPr lang="en" sz="2800" dirty="0">
                <a:solidFill>
                  <a:srgbClr val="425274"/>
                </a:solidFill>
              </a:rPr>
              <a:t> </a:t>
            </a:r>
            <a:r>
              <a:rPr lang="en-US" sz="2800" dirty="0">
                <a:solidFill>
                  <a:srgbClr val="425274"/>
                </a:solidFill>
              </a:rPr>
              <a:t>Review</a:t>
            </a:r>
            <a:br>
              <a:rPr lang="en-US" sz="2800" dirty="0">
                <a:solidFill>
                  <a:srgbClr val="425274"/>
                </a:solidFill>
              </a:rPr>
            </a:br>
            <a:r>
              <a:rPr lang="en-US" sz="2800" dirty="0">
                <a:solidFill>
                  <a:srgbClr val="425274"/>
                </a:solidFill>
              </a:rPr>
              <a:t>For  </a:t>
            </a:r>
            <a:r>
              <a:rPr lang="en-US" sz="2800" dirty="0">
                <a:solidFill>
                  <a:srgbClr val="FD4685"/>
                </a:solidFill>
              </a:rPr>
              <a:t>Image Annotation</a:t>
            </a:r>
            <a:endParaRPr lang="en-US" sz="3600" dirty="0">
              <a:solidFill>
                <a:srgbClr val="FD4685"/>
              </a:solidFill>
            </a:endParaRPr>
          </a:p>
        </p:txBody>
      </p:sp>
      <p:cxnSp>
        <p:nvCxnSpPr>
          <p:cNvPr id="138" name="Google Shape;138;p28"/>
          <p:cNvCxnSpPr/>
          <p:nvPr/>
        </p:nvCxnSpPr>
        <p:spPr>
          <a:xfrm>
            <a:off x="7057500" y="2595372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0AC09076-7DDA-4E11-A938-D876131C1A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8656" y="4178808"/>
            <a:ext cx="7010400" cy="533400"/>
          </a:xfrm>
        </p:spPr>
        <p:txBody>
          <a:bodyPr/>
          <a:lstStyle/>
          <a:p>
            <a:r>
              <a:rPr lang="en-US" sz="20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CSE499A.10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DF50B0E-86A7-4BB4-8050-2D7C91044081}"/>
              </a:ext>
            </a:extLst>
          </p:cNvPr>
          <p:cNvSpPr txBox="1">
            <a:spLocks/>
          </p:cNvSpPr>
          <p:nvPr/>
        </p:nvSpPr>
        <p:spPr>
          <a:xfrm>
            <a:off x="1286256" y="2731007"/>
            <a:ext cx="7162800" cy="1267965"/>
          </a:xfrm>
          <a:prstGeom prst="rect">
            <a:avLst/>
          </a:prstGeom>
        </p:spPr>
        <p:txBody>
          <a:bodyPr vert="horz" anchor="t" anchorCtr="0">
            <a:noAutofit/>
          </a:bodyPr>
          <a:lstStyle/>
          <a:p>
            <a:pPr lvl="0" algn="r">
              <a:spcBef>
                <a:spcPct val="0"/>
              </a:spcBef>
              <a:buClrTx/>
              <a:buFont typeface="Arial" pitchFamily="34" charset="0"/>
              <a:buChar char="•"/>
              <a:defRPr/>
            </a:pPr>
            <a:r>
              <a:rPr lang="en-US" sz="1600" b="1" kern="1200" dirty="0">
                <a:solidFill>
                  <a:schemeClr val="tx1">
                    <a:lumMod val="5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</a:rPr>
              <a:t>Md Sehebub Zaman Pranta (1611251042)</a:t>
            </a:r>
          </a:p>
          <a:p>
            <a:pPr lvl="0" algn="r">
              <a:spcBef>
                <a:spcPct val="0"/>
              </a:spcBef>
              <a:buClrTx/>
              <a:buFont typeface="Arial" pitchFamily="34" charset="0"/>
              <a:buChar char="•"/>
              <a:defRPr/>
            </a:pP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</a:rPr>
              <a:t>Tanvir Ahmed (1410982042)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  <a:cs typeface="+mj-cs"/>
              </a:rPr>
              <a:t>Sadia Ahmed Tandra (1631474042)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Roboto Condensed Light" panose="020B0604020202020204" charset="0"/>
                <a:ea typeface="Roboto Condensed Light" panose="020B0604020202020204" charset="0"/>
                <a:cs typeface="+mj-cs"/>
              </a:rPr>
              <a:t>Jannatul Ferdouse Onny (1631561042)</a:t>
            </a:r>
            <a:endParaRPr lang="en-US" sz="1600" b="1" dirty="0">
              <a:solidFill>
                <a:schemeClr val="tx1">
                  <a:lumMod val="50000"/>
                </a:schemeClr>
              </a:solidFill>
              <a:latin typeface="Roboto Condensed Light" panose="020B0604020202020204" charset="0"/>
              <a:ea typeface="Roboto Condensed Light" panose="020B0604020202020204" charset="0"/>
              <a:cs typeface="+mj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Roboto Condensed Light" panose="020B0604020202020204" charset="0"/>
                <a:ea typeface="Roboto Condensed Light" panose="020B0604020202020204" charset="0"/>
                <a:cs typeface="+mj-cs"/>
              </a:rPr>
              <a:t>Rokeya Akanda Sriti (1620165042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Roboto Condensed Light" panose="020B0604020202020204" charset="0"/>
                <a:ea typeface="Roboto Condensed Light" panose="020B0604020202020204" charset="0"/>
                <a:cs typeface="+mj-cs"/>
              </a:rPr>
              <a:t>)</a:t>
            </a:r>
            <a:endParaRPr lang="en-US" kern="1200" dirty="0">
              <a:solidFill>
                <a:schemeClr val="tx1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650D7B-2720-4918-B2FF-23AC2D8FB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44" y="1393699"/>
            <a:ext cx="3714750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D2BD7C-FBFF-4C5B-97EB-29B9F8D1C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1" y="89154"/>
            <a:ext cx="5214300" cy="534946"/>
          </a:xfrm>
        </p:spPr>
        <p:txBody>
          <a:bodyPr/>
          <a:lstStyle/>
          <a:p>
            <a:r>
              <a:rPr lang="en-US" dirty="0">
                <a:solidFill>
                  <a:srgbClr val="425274"/>
                </a:solidFill>
              </a:rPr>
              <a:t>For Whom?</a:t>
            </a:r>
          </a:p>
        </p:txBody>
      </p:sp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870650" y="1296600"/>
            <a:ext cx="6919200" cy="30071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Students and researchers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will like the simplicity of managing open-source datasets. Besides, for non-commercial purposes it’s absolutely free.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Business and experts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can have a single place to keep their valuable information safe and use the advantages of online annotation. If privacy is a question, no problems — one can have Supervisely at ones own servers.</a:t>
            </a: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180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16845-C57A-4071-886D-48F5D756B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55769" y="2098650"/>
            <a:ext cx="5214300" cy="946200"/>
          </a:xfrm>
        </p:spPr>
        <p:txBody>
          <a:bodyPr/>
          <a:lstStyle/>
          <a:p>
            <a:r>
              <a:rPr lang="en-US" sz="4000" dirty="0">
                <a:solidFill>
                  <a:srgbClr val="425274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83659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463296" y="646176"/>
            <a:ext cx="8229600" cy="43997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800" b="1" dirty="0">
                <a:solidFill>
                  <a:srgbClr val="425274"/>
                </a:solidFill>
              </a:rPr>
              <a:t>Supervisely</a:t>
            </a:r>
            <a:r>
              <a:rPr lang="en-US" sz="1800" dirty="0">
                <a:solidFill>
                  <a:srgbClr val="434343"/>
                </a:solidFill>
              </a:rPr>
              <a:t> is an online service by </a:t>
            </a:r>
            <a:r>
              <a:rPr lang="en-US" sz="1800" b="1" dirty="0">
                <a:solidFill>
                  <a:srgbClr val="42527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deepsystems.ai</a:t>
            </a:r>
            <a:r>
              <a:rPr lang="en-US" sz="1800" dirty="0">
                <a:solidFill>
                  <a:srgbClr val="434343"/>
                </a:solidFill>
              </a:rPr>
              <a:t>, created for dataset management, annotation and preparation to Deep Learning.</a:t>
            </a:r>
          </a:p>
          <a:p>
            <a:pPr marL="0" lvl="0" indent="0">
              <a:buNone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>
              <a:buNone/>
            </a:pPr>
            <a:r>
              <a:rPr lang="en-US" sz="1800" dirty="0">
                <a:solidFill>
                  <a:srgbClr val="434343"/>
                </a:solidFill>
              </a:rPr>
              <a:t>It helps people with and without machine learning expertise to create state-of-the-art computer vision applications. </a:t>
            </a:r>
          </a:p>
          <a:p>
            <a:pPr marL="0" lvl="0" indent="0">
              <a:buNone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>
              <a:buNone/>
            </a:pPr>
            <a:r>
              <a:rPr lang="en-US" sz="1800" dirty="0">
                <a:solidFill>
                  <a:srgbClr val="434343"/>
                </a:solidFill>
              </a:rPr>
              <a:t>Supervisely was first developed at </a:t>
            </a:r>
            <a:r>
              <a:rPr lang="en-US" sz="1800" b="1" dirty="0">
                <a:solidFill>
                  <a:srgbClr val="42527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deepsystems.ai</a:t>
            </a:r>
            <a:r>
              <a:rPr lang="en-US" sz="1800" b="1" dirty="0">
                <a:solidFill>
                  <a:srgbClr val="425274"/>
                </a:solidFill>
              </a:rPr>
              <a:t> </a:t>
            </a:r>
            <a:r>
              <a:rPr lang="en-US" sz="1800" dirty="0">
                <a:solidFill>
                  <a:srgbClr val="434343"/>
                </a:solidFill>
              </a:rPr>
              <a:t>as a solution to deal with everyday task of large datasets annotation.</a:t>
            </a:r>
          </a:p>
          <a:p>
            <a:pPr marL="0" lvl="0" indent="0">
              <a:buNone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>
              <a:buNone/>
            </a:pPr>
            <a:r>
              <a:rPr lang="en-US" sz="1800" dirty="0">
                <a:solidFill>
                  <a:srgbClr val="434343"/>
                </a:solidFill>
              </a:rPr>
              <a:t>The name Supervisely comes from machine learning term supervised learning — when we use a known dataset (called the training dataset) to make predictions. </a:t>
            </a:r>
          </a:p>
          <a:p>
            <a:pPr marL="0" lvl="0" indent="0">
              <a:buNone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>
              <a:buNone/>
            </a:pPr>
            <a:r>
              <a:rPr lang="en-US" sz="1800" dirty="0">
                <a:solidFill>
                  <a:srgbClr val="434343"/>
                </a:solidFill>
              </a:rPr>
              <a:t>Supervisely is all about datasets and using them to build models.</a:t>
            </a:r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97536"/>
            <a:ext cx="5214300" cy="5486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rgbClr val="425274"/>
                </a:solidFill>
              </a:rPr>
              <a:t>What is Supervisely?</a:t>
            </a:r>
            <a:endParaRPr dirty="0">
              <a:solidFill>
                <a:srgbClr val="42527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BE2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143;p29">
            <a:extLst>
              <a:ext uri="{FF2B5EF4-FFF2-40B4-BE49-F238E27FC236}">
                <a16:creationId xmlns:a16="http://schemas.microsoft.com/office/drawing/2014/main" id="{E448EBEF-B426-4ACC-A5FC-4F4C1F7EEBBC}"/>
              </a:ext>
            </a:extLst>
          </p:cNvPr>
          <p:cNvSpPr txBox="1">
            <a:spLocks/>
          </p:cNvSpPr>
          <p:nvPr/>
        </p:nvSpPr>
        <p:spPr>
          <a:xfrm>
            <a:off x="158496" y="624100"/>
            <a:ext cx="8839200" cy="4430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800" dirty="0"/>
              <a:t>To create AI solutions for various business sectors and apply state-of-the-art models first it needs to collect data, combine it with open-source datasets, annotate and prepare it for training. Usually it takes a lot of time! </a:t>
            </a: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800" dirty="0">
                <a:solidFill>
                  <a:srgbClr val="434343"/>
                </a:solidFill>
              </a:rPr>
              <a:t>To make things easier </a:t>
            </a:r>
            <a:r>
              <a:rPr lang="en-US" sz="1800" b="1" dirty="0">
                <a:solidFill>
                  <a:srgbClr val="425274"/>
                </a:solidFill>
              </a:rPr>
              <a:t>deepsystems.ai </a:t>
            </a:r>
            <a:r>
              <a:rPr lang="en-US" sz="1800" dirty="0">
                <a:solidFill>
                  <a:srgbClr val="434343"/>
                </a:solidFill>
              </a:rPr>
              <a:t>had to come up with a solution. They wanted to create a place where anyone can go through every step of dataset preparation: from data to neural network model. So they created a service called </a:t>
            </a:r>
            <a:r>
              <a:rPr lang="en-US" sz="1800" b="1" dirty="0">
                <a:solidFill>
                  <a:srgbClr val="425274"/>
                </a:solidFill>
              </a:rPr>
              <a:t>Supervisely! </a:t>
            </a:r>
          </a:p>
        </p:txBody>
      </p:sp>
      <p:pic>
        <p:nvPicPr>
          <p:cNvPr id="88" name="Picture 2">
            <a:extLst>
              <a:ext uri="{FF2B5EF4-FFF2-40B4-BE49-F238E27FC236}">
                <a16:creationId xmlns:a16="http://schemas.microsoft.com/office/drawing/2014/main" id="{E0494658-76CA-469C-BA55-35928EBB1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596" y="1396460"/>
            <a:ext cx="4178808" cy="235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D2BD7C-FBFF-4C5B-97EB-29B9F8D1C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1" y="89154"/>
            <a:ext cx="5214300" cy="534946"/>
          </a:xfrm>
        </p:spPr>
        <p:txBody>
          <a:bodyPr/>
          <a:lstStyle/>
          <a:p>
            <a:r>
              <a:rPr lang="en-US" dirty="0">
                <a:solidFill>
                  <a:srgbClr val="425274"/>
                </a:solidFill>
              </a:rPr>
              <a:t>What’s inside?</a:t>
            </a:r>
          </a:p>
        </p:txBody>
      </p:sp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870650" y="1296600"/>
            <a:ext cx="6919200" cy="30071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So how exactly Supervise.ly can help fellow data scientists?</a:t>
            </a:r>
          </a:p>
          <a:p>
            <a:endParaRPr lang="en-US" sz="1800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Online service to work with data</a:t>
            </a:r>
            <a:r>
              <a:rPr lang="en-US" sz="1800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Keep and access their data anywhere, with backups and handy tools.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Datasets import.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Upload their own data or automatically covert popular open-source datasets — it includes many ready-to-go configurations.</a:t>
            </a: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207264" y="195072"/>
            <a:ext cx="8692896" cy="4852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+mj-lt"/>
              <a:buAutoNum type="arabicPeriod" startAt="3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Annotation tool.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Annotation of a single image takes up to 30 minutes: it’s important to have a handy and practical tool. </a:t>
            </a:r>
            <a:r>
              <a:rPr lang="en-US" sz="1800" b="1" dirty="0">
                <a:solidFill>
                  <a:srgbClr val="425274"/>
                </a:solidFill>
              </a:rPr>
              <a:t>Supervisely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 supports hot keys, both vector and bitmap figures, filtering and captioning and a lot more in a web-based solution.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4F0044-A485-4D8C-AEAA-54FC3B139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664" y="1339456"/>
            <a:ext cx="6900672" cy="360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20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F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207264" y="195072"/>
            <a:ext cx="8692896" cy="4852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+mj-lt"/>
              <a:buAutoNum type="arabicPeriod" startAt="4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Smart export.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Keep datasets in one place and prepare them together! No more coding: use simple and plain JSON-configuration to make filtering, resizing, augmentation, train-validation splitting, combining multiple datasets in one — and save results in popular ready to train frameworks formats.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0EA6C7-A835-4A53-A296-87BC2A9A3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" y="1395984"/>
            <a:ext cx="8107680" cy="394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502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207264" y="0"/>
            <a:ext cx="8692896" cy="5047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+mj-lt"/>
              <a:buAutoNum type="arabicPeriod" startAt="5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Statistics.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It helps people to know their data well so that they won’t face unexpected trouble during training. Things like class imbalance problem can make ones day worse if not prepared.</a:t>
            </a: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B300EF-37F4-45C5-9E28-613A7EA7F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97" y="956737"/>
            <a:ext cx="8600406" cy="441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01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3;p29">
            <a:extLst>
              <a:ext uri="{FF2B5EF4-FFF2-40B4-BE49-F238E27FC236}">
                <a16:creationId xmlns:a16="http://schemas.microsoft.com/office/drawing/2014/main" id="{666E8EAB-1262-4987-9587-98E62C0F51F3}"/>
              </a:ext>
            </a:extLst>
          </p:cNvPr>
          <p:cNvSpPr txBox="1">
            <a:spLocks/>
          </p:cNvSpPr>
          <p:nvPr/>
        </p:nvSpPr>
        <p:spPr>
          <a:xfrm>
            <a:off x="870650" y="1296600"/>
            <a:ext cx="6919200" cy="30071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+mj-lt"/>
              <a:buAutoNum type="arabicPeriod" startAt="6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Role management.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Enterprise users will appreciate multiple accounts, access permissions and activity log. For example, configure different rights for m-</a:t>
            </a:r>
            <a:r>
              <a:rPr lang="en-US" sz="1800" dirty="0" err="1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turkers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, in-house annotators and data scientists.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  <a:p>
            <a:pPr marL="342900" indent="-342900">
              <a:buFont typeface="+mj-lt"/>
              <a:buAutoNum type="arabicPeriod" startAt="7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Integrations.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Combine the power of well-known tools like Amazon Mechanical Turk with features of Supervisely.</a:t>
            </a: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835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trellis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C7FB4-23E3-4136-A96E-1BF55BBB4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0" y="0"/>
            <a:ext cx="5214300" cy="482321"/>
          </a:xfrm>
        </p:spPr>
        <p:txBody>
          <a:bodyPr/>
          <a:lstStyle/>
          <a:p>
            <a:r>
              <a:rPr lang="en-US" dirty="0">
                <a:solidFill>
                  <a:srgbClr val="425274"/>
                </a:solidFill>
              </a:rPr>
              <a:t>How does it work?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B617C5-10CA-46E5-B218-2A6B8B6AB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220" y="482321"/>
            <a:ext cx="6315559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260814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535</Words>
  <Application>Microsoft Office PowerPoint</Application>
  <PresentationFormat>On-screen Show (16:9)</PresentationFormat>
  <Paragraphs>44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Roboto Condensed Light</vt:lpstr>
      <vt:lpstr>Squada One</vt:lpstr>
      <vt:lpstr>Fira Sans Extra Condensed Medium</vt:lpstr>
      <vt:lpstr>Exo 2</vt:lpstr>
      <vt:lpstr>Arial</vt:lpstr>
      <vt:lpstr>Tech Newsletter by Slidesgo</vt:lpstr>
      <vt:lpstr>- Web platform Review For  Image Annotation</vt:lpstr>
      <vt:lpstr>What is Supervisely?</vt:lpstr>
      <vt:lpstr>PowerPoint Presentation</vt:lpstr>
      <vt:lpstr>What’s inside?</vt:lpstr>
      <vt:lpstr>PowerPoint Presentation</vt:lpstr>
      <vt:lpstr>PowerPoint Presentation</vt:lpstr>
      <vt:lpstr>PowerPoint Presentation</vt:lpstr>
      <vt:lpstr>PowerPoint Presentation</vt:lpstr>
      <vt:lpstr>How does it work?</vt:lpstr>
      <vt:lpstr>For Whom?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Supervisely - Web platform Review For  Image Annotation</dc:title>
  <cp:lastModifiedBy>Nirjoy Ahmed</cp:lastModifiedBy>
  <cp:revision>30</cp:revision>
  <dcterms:modified xsi:type="dcterms:W3CDTF">2020-03-07T14:34:30Z</dcterms:modified>
</cp:coreProperties>
</file>